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9" name="Picture 28" descr="hu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39" y="2377440"/>
            <a:ext cx="5988256" cy="40233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1520" y="914400"/>
            <a:ext cx="7315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9A3F22"/>
                </a:solidFill>
                <a:latin typeface="Segoe UI"/>
              </a:rPr>
              <a:t>● SOFTWARE DE CERCANÍA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232" y="1371600"/>
            <a:ext cx="841248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5400" b="1" i="0">
                <a:solidFill>
                  <a:srgbClr val="2A2018"/>
                </a:solidFill>
                <a:latin typeface="Georgia"/>
              </a:rPr>
              <a:t>Para tu gente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3000" b="1" i="1">
                <a:solidFill>
                  <a:srgbClr val="C0532E"/>
                </a:solidFill>
                <a:latin typeface="Georgia"/>
              </a:rPr>
              <a:t>Apps de cercanía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9808" y="3566160"/>
            <a:ext cx="6583680" cy="16459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600" b="0" i="0">
                <a:solidFill>
                  <a:srgbClr val="6E6055"/>
                </a:solidFill>
                <a:latin typeface="Segoe UI"/>
              </a:rPr>
              <a:t>Cinco apps hechas a mano para tu familia, tu equipo,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sz="1600" b="0" i="0">
                <a:solidFill>
                  <a:srgbClr val="6E6055"/>
                </a:solidFill>
                <a:latin typeface="Segoe UI"/>
              </a:rPr>
              <a:t>tu grupo, tus amigos. La comunidad la tejes tú.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808" y="6126480"/>
            <a:ext cx="82296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00" b="0" i="1">
                <a:solidFill>
                  <a:srgbClr val="6E6055"/>
                </a:solidFill>
                <a:latin typeface="Segoe UI"/>
              </a:rPr>
              <a:t>Resumen · presentación · plan de implementación   ·   12 jun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457200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2A2018"/>
                </a:solidFill>
                <a:latin typeface="Georgia"/>
              </a:rPr>
              <a:t>Plan de implementación  ·  parte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1520" y="1508760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Oval 30"/>
          <p:cNvSpPr/>
          <p:nvPr/>
        </p:nvSpPr>
        <p:spPr>
          <a:xfrm>
            <a:off x="914400" y="1764792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1640" y="1636776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De Mano en Mano → app real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Backend Worker + D1 · modelo de datos · login + publicar objeto + proponer trueque.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1655064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3–4 sem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21040" y="2057400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Autónomo (tu cuenta CF)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31520" y="2734056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Oval 35"/>
          <p:cNvSpPr/>
          <p:nvPr/>
        </p:nvSpPr>
        <p:spPr>
          <a:xfrm>
            <a:off x="914400" y="2990088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91640" y="2862072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Cerrar Libracus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Escaneo de lomos (IA) · poblar biblioteca · pulir auth y red de préstamos.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21040" y="2880360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3–4 sem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21040" y="3282696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Autónomo + tu prueba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1520" y="3959352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Oval 40"/>
          <p:cNvSpPr/>
          <p:nvPr/>
        </p:nvSpPr>
        <p:spPr>
          <a:xfrm>
            <a:off x="914400" y="4215384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1640" y="4087368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Suite — continuo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Página de privacidad ‘tus datos son tuyos’ · notificaciones push · dominio propio.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1040" y="4105656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En paralelo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21040" y="4507992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Mixto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502920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2A2018"/>
                </a:solidFill>
                <a:latin typeface="Georgia"/>
              </a:rPr>
              <a:t>Lo que necesita tus manos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808" y="1280160"/>
            <a:ext cx="1060704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1">
                <a:solidFill>
                  <a:srgbClr val="6E6055"/>
                </a:solidFill>
                <a:latin typeface="Segoe UI"/>
              </a:rPr>
              <a:t>Todo lo demás avanza solo. Estas cuatro cosas dependen de cuentas o decisiones tuyas: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1520" y="2103120"/>
            <a:ext cx="10698480" cy="868680"/>
          </a:xfrm>
          <a:prstGeom prst="roundRect">
            <a:avLst/>
          </a:prstGeom>
          <a:solidFill>
            <a:srgbClr val="FFFDF8"/>
          </a:solidFill>
          <a:ln w="15875">
            <a:solidFill>
              <a:srgbClr val="8C3A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Oval 31"/>
          <p:cNvSpPr/>
          <p:nvPr/>
        </p:nvSpPr>
        <p:spPr>
          <a:xfrm>
            <a:off x="960120" y="2404872"/>
            <a:ext cx="256032" cy="256032"/>
          </a:xfrm>
          <a:prstGeom prst="ellipse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1463040" y="2212848"/>
            <a:ext cx="96926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2A2018"/>
                </a:solidFill>
                <a:latin typeface="Segoe UI"/>
              </a:rPr>
              <a:t>Clave de Resend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Sembremos · abrir el registro por correo (cuenta resend.com)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31520" y="3136392"/>
            <a:ext cx="10698480" cy="868680"/>
          </a:xfrm>
          <a:prstGeom prst="roundRect">
            <a:avLst/>
          </a:prstGeom>
          <a:solidFill>
            <a:srgbClr val="FFFDF8"/>
          </a:solidFill>
          <a:ln w="15875">
            <a:solidFill>
              <a:srgbClr val="C053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Oval 34"/>
          <p:cNvSpPr/>
          <p:nvPr/>
        </p:nvSpPr>
        <p:spPr>
          <a:xfrm>
            <a:off x="960120" y="3438144"/>
            <a:ext cx="256032" cy="256032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1463040" y="3246120"/>
            <a:ext cx="96926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2A2018"/>
                </a:solidFill>
                <a:latin typeface="Segoe UI"/>
              </a:rPr>
              <a:t>Correos de la banda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PaProducir · + agregarlos como test users en Google Cloud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1520" y="4169664"/>
            <a:ext cx="10698480" cy="868680"/>
          </a:xfrm>
          <a:prstGeom prst="roundRect">
            <a:avLst/>
          </a:prstGeom>
          <a:solidFill>
            <a:srgbClr val="FFFDF8"/>
          </a:solidFill>
          <a:ln w="15875">
            <a:solidFill>
              <a:srgbClr val="D492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Oval 37"/>
          <p:cNvSpPr/>
          <p:nvPr/>
        </p:nvSpPr>
        <p:spPr>
          <a:xfrm>
            <a:off x="960120" y="4471416"/>
            <a:ext cx="256032" cy="256032"/>
          </a:xfrm>
          <a:prstGeom prst="ellipse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1463040" y="4279392"/>
            <a:ext cx="96926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2A2018"/>
                </a:solidFill>
                <a:latin typeface="Segoe UI"/>
              </a:rPr>
              <a:t>Recetas / libros reales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PaCocinarnos y Libracus · contenido y decisiones tuyas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1520" y="5202936"/>
            <a:ext cx="10698480" cy="868680"/>
          </a:xfrm>
          <a:prstGeom prst="roundRect">
            <a:avLst/>
          </a:prstGeom>
          <a:solidFill>
            <a:srgbClr val="FFFDF8"/>
          </a:solidFill>
          <a:ln w="15875">
            <a:solidFill>
              <a:srgbClr val="2E6E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Oval 40"/>
          <p:cNvSpPr/>
          <p:nvPr/>
        </p:nvSpPr>
        <p:spPr>
          <a:xfrm>
            <a:off x="960120" y="5504688"/>
            <a:ext cx="256032" cy="256032"/>
          </a:xfrm>
          <a:prstGeom prst="ellipse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1463040" y="5312664"/>
            <a:ext cx="969264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2A2018"/>
                </a:solidFill>
                <a:latin typeface="Segoe UI"/>
              </a:rPr>
              <a:t>Dominio propio (opcional)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Identidad de suite: un paraguas sobre los .pages.dev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ectangle 29"/>
          <p:cNvSpPr/>
          <p:nvPr/>
        </p:nvSpPr>
        <p:spPr>
          <a:xfrm>
            <a:off x="468911" y="6729984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ectangle 30"/>
          <p:cNvSpPr/>
          <p:nvPr/>
        </p:nvSpPr>
        <p:spPr>
          <a:xfrm>
            <a:off x="937822" y="6729984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ectangle 31"/>
          <p:cNvSpPr/>
          <p:nvPr/>
        </p:nvSpPr>
        <p:spPr>
          <a:xfrm>
            <a:off x="1406734" y="6729984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ectangle 32"/>
          <p:cNvSpPr/>
          <p:nvPr/>
        </p:nvSpPr>
        <p:spPr>
          <a:xfrm>
            <a:off x="1875645" y="6729984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2344556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ectangle 34"/>
          <p:cNvSpPr/>
          <p:nvPr/>
        </p:nvSpPr>
        <p:spPr>
          <a:xfrm>
            <a:off x="2813468" y="6729984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Rectangle 35"/>
          <p:cNvSpPr/>
          <p:nvPr/>
        </p:nvSpPr>
        <p:spPr>
          <a:xfrm>
            <a:off x="3282379" y="6729984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Rectangle 36"/>
          <p:cNvSpPr/>
          <p:nvPr/>
        </p:nvSpPr>
        <p:spPr>
          <a:xfrm>
            <a:off x="3751290" y="6729984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Rectangle 37"/>
          <p:cNvSpPr/>
          <p:nvPr/>
        </p:nvSpPr>
        <p:spPr>
          <a:xfrm>
            <a:off x="4220202" y="6729984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Rectangle 38"/>
          <p:cNvSpPr/>
          <p:nvPr/>
        </p:nvSpPr>
        <p:spPr>
          <a:xfrm>
            <a:off x="4689113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Rectangle 39"/>
          <p:cNvSpPr/>
          <p:nvPr/>
        </p:nvSpPr>
        <p:spPr>
          <a:xfrm>
            <a:off x="5158024" y="6729984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Rectangle 40"/>
          <p:cNvSpPr/>
          <p:nvPr/>
        </p:nvSpPr>
        <p:spPr>
          <a:xfrm>
            <a:off x="5626936" y="6729984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Rectangle 41"/>
          <p:cNvSpPr/>
          <p:nvPr/>
        </p:nvSpPr>
        <p:spPr>
          <a:xfrm>
            <a:off x="6095847" y="6729984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3" name="Rectangle 42"/>
          <p:cNvSpPr/>
          <p:nvPr/>
        </p:nvSpPr>
        <p:spPr>
          <a:xfrm>
            <a:off x="6564758" y="6729984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Rectangle 43"/>
          <p:cNvSpPr/>
          <p:nvPr/>
        </p:nvSpPr>
        <p:spPr>
          <a:xfrm>
            <a:off x="7033670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Rectangle 44"/>
          <p:cNvSpPr/>
          <p:nvPr/>
        </p:nvSpPr>
        <p:spPr>
          <a:xfrm>
            <a:off x="7502581" y="6729984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Rectangle 45"/>
          <p:cNvSpPr/>
          <p:nvPr/>
        </p:nvSpPr>
        <p:spPr>
          <a:xfrm>
            <a:off x="7971492" y="6729984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Rectangle 46"/>
          <p:cNvSpPr/>
          <p:nvPr/>
        </p:nvSpPr>
        <p:spPr>
          <a:xfrm>
            <a:off x="8440404" y="6729984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8" name="Rectangle 47"/>
          <p:cNvSpPr/>
          <p:nvPr/>
        </p:nvSpPr>
        <p:spPr>
          <a:xfrm>
            <a:off x="8909315" y="6729984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Rectangle 48"/>
          <p:cNvSpPr/>
          <p:nvPr/>
        </p:nvSpPr>
        <p:spPr>
          <a:xfrm>
            <a:off x="9378226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" name="Rectangle 49"/>
          <p:cNvSpPr/>
          <p:nvPr/>
        </p:nvSpPr>
        <p:spPr>
          <a:xfrm>
            <a:off x="9847138" y="6729984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" name="Rectangle 50"/>
          <p:cNvSpPr/>
          <p:nvPr/>
        </p:nvSpPr>
        <p:spPr>
          <a:xfrm>
            <a:off x="10316049" y="6729984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Rectangle 51"/>
          <p:cNvSpPr/>
          <p:nvPr/>
        </p:nvSpPr>
        <p:spPr>
          <a:xfrm>
            <a:off x="10784960" y="6729984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Rectangle 52"/>
          <p:cNvSpPr/>
          <p:nvPr/>
        </p:nvSpPr>
        <p:spPr>
          <a:xfrm>
            <a:off x="11253872" y="6729984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4" name="Rectangle 53"/>
          <p:cNvSpPr/>
          <p:nvPr/>
        </p:nvSpPr>
        <p:spPr>
          <a:xfrm>
            <a:off x="11722783" y="6729984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5" name="TextBox 54"/>
          <p:cNvSpPr txBox="1"/>
          <p:nvPr/>
        </p:nvSpPr>
        <p:spPr>
          <a:xfrm>
            <a:off x="1097280" y="2286000"/>
            <a:ext cx="10058400" cy="1828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4000" b="1" i="1">
                <a:solidFill>
                  <a:srgbClr val="FBF1E3"/>
                </a:solidFill>
                <a:latin typeface="Georgia"/>
              </a:rPr>
              <a:t>Lo pequeño también importa.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sz="2000" b="0" i="0">
                <a:solidFill>
                  <a:srgbClr val="FFE6BC"/>
                </a:solidFill>
                <a:latin typeface="Segoe UI"/>
              </a:rPr>
              <a:t>No hace falta llegar a millones. Basta con tu gente.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97280" y="5852160"/>
            <a:ext cx="100584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sz="1600" b="1" i="0">
                <a:solidFill>
                  <a:srgbClr val="FFFFFF"/>
                </a:solidFill>
                <a:latin typeface="Segoe UI"/>
              </a:rPr>
              <a:t>para-tu-gente.pages.dev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50292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2A2018"/>
                </a:solidFill>
                <a:latin typeface="Georgia"/>
              </a:rPr>
              <a:t>Una idea, no un negocio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808" y="1325880"/>
            <a:ext cx="106070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0" i="1">
                <a:solidFill>
                  <a:srgbClr val="6E6055"/>
                </a:solidFill>
                <a:latin typeface="Segoe UI"/>
              </a:rPr>
              <a:t>Software para comunidades reales: no para el mercado, no para la viralidad, no para el engagement falso.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1520" y="2103120"/>
            <a:ext cx="5212080" cy="4023360"/>
          </a:xfrm>
          <a:prstGeom prst="roundRect">
            <a:avLst/>
          </a:prstGeom>
          <a:solidFill>
            <a:srgbClr val="FFFDF8"/>
          </a:solidFill>
          <a:ln w="19050">
            <a:solidFill>
              <a:srgbClr val="8C3A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ounded Rectangle 31"/>
          <p:cNvSpPr/>
          <p:nvPr/>
        </p:nvSpPr>
        <p:spPr>
          <a:xfrm>
            <a:off x="1005840" y="2331720"/>
            <a:ext cx="1828800" cy="365760"/>
          </a:xfrm>
          <a:prstGeom prst="roundRect">
            <a:avLst>
              <a:gd name="adj" fmla="val 50000"/>
            </a:avLst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NO BUSCAN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5840" y="2926080"/>
            <a:ext cx="4663440" cy="3108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✕  Hacer dinero a costa de tu atención.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✕  Ser populares ni virales.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✕  Atraparte con notificaciones y rachas.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✕  Vender o explotar tus datos.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63640" y="2103120"/>
            <a:ext cx="5212080" cy="4023360"/>
          </a:xfrm>
          <a:prstGeom prst="roundRect">
            <a:avLst/>
          </a:prstGeom>
          <a:solidFill>
            <a:srgbClr val="FFFDF8"/>
          </a:solidFill>
          <a:ln w="19050">
            <a:solidFill>
              <a:srgbClr val="4C7A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537960" y="2331720"/>
            <a:ext cx="1737360" cy="365760"/>
          </a:xfrm>
          <a:prstGeom prst="roundRect">
            <a:avLst>
              <a:gd name="adj" fmla="val 50000"/>
            </a:avLst>
          </a:prstGeom>
          <a:solidFill>
            <a:srgbClr val="4C7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SÍ BUSCAN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7960" y="2926080"/>
            <a:ext cx="4663440" cy="3108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✓  Servir a un círculo pequeño y real.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✓  Crecer a tu ritmo, sin prisa.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✓  Que tú elijas con quién y para qué.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500" b="0" i="0">
                <a:solidFill>
                  <a:srgbClr val="2A2018"/>
                </a:solidFill>
                <a:latin typeface="Segoe UI"/>
              </a:rPr>
              <a:t>✓  Que la información sea, y siga siendo, tuya.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128016"/>
            <a:ext cx="164592" cy="6858000"/>
          </a:xfrm>
          <a:prstGeom prst="rect">
            <a:avLst/>
          </a:prstGeom>
          <a:solidFill>
            <a:srgbClr val="4C7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6400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4C7A3F"/>
                </a:solidFill>
                <a:latin typeface="Segoe UI"/>
              </a:rPr>
              <a:t>BANCO DE TIEMPO VECINAL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504" y="960120"/>
            <a:ext cx="76809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2A2018"/>
                </a:solidFill>
                <a:latin typeface="Georgia"/>
              </a:rPr>
              <a:t>Sembremos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368" y="1874519"/>
            <a:ext cx="2651760" cy="384048"/>
          </a:xfrm>
          <a:prstGeom prst="roundRect">
            <a:avLst>
              <a:gd name="adj" fmla="val 50000"/>
            </a:avLst>
          </a:prstGeom>
          <a:solidFill>
            <a:srgbClr val="4C7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EN VIVO · ~85% MVP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" y="2560320"/>
            <a:ext cx="694944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Red de favores entre vecinos y amigos, inspirada en el Pasanaku y el Ayni.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Motor de reciprocidad en el servidor: das y se expande tu capacidad de cosecha.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Favores en 3 pasos (solicitar → aceptar → confirmar) con chat por acuerdo.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" y="5943600"/>
            <a:ext cx="6400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4C7A3F"/>
                </a:solidFill>
                <a:latin typeface="Segoe UI"/>
              </a:rPr>
              <a:t>🔗  sembremos.pages.dev</a:t>
            </a:r>
          </a:p>
        </p:txBody>
      </p:sp>
      <p:pic>
        <p:nvPicPr>
          <p:cNvPr id="35" name="Picture 34" descr="sembrem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3" y="685800"/>
            <a:ext cx="2654253" cy="5669280"/>
          </a:xfrm>
          <a:prstGeom prst="rect">
            <a:avLst/>
          </a:prstGeom>
          <a:ln w="12700">
            <a:solidFill>
              <a:srgbClr val="D8C9B4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128016"/>
            <a:ext cx="164592" cy="6858000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6400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D49231"/>
                </a:solidFill>
                <a:latin typeface="Segoe UI"/>
              </a:rPr>
              <a:t>RECETARIO DE LA CASA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504" y="960120"/>
            <a:ext cx="76809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2A2018"/>
                </a:solidFill>
                <a:latin typeface="Georgia"/>
              </a:rPr>
              <a:t>PaCocinarnos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368" y="1874519"/>
            <a:ext cx="2651760" cy="384048"/>
          </a:xfrm>
          <a:prstGeom prst="roundRect">
            <a:avLst>
              <a:gd name="adj" fmla="val 50000"/>
            </a:avLst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EN VIVO · Beta funcional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" y="2560320"/>
            <a:ext cx="694944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Comida típica boliviana para cocinar lejos de casa, con humor.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Sustituciones de ingredientes para cuando no se consiguen.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Bilingüe ES/EN, backend real (Supabase) y comunidad de recetas.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" y="5943600"/>
            <a:ext cx="6400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D49231"/>
                </a:solidFill>
                <a:latin typeface="Segoe UI"/>
              </a:rPr>
              <a:t>🔗  pacocinarnos.pages.dev</a:t>
            </a:r>
          </a:p>
        </p:txBody>
      </p:sp>
      <p:pic>
        <p:nvPicPr>
          <p:cNvPr id="35" name="Picture 34" descr="pacocinarn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3" y="685800"/>
            <a:ext cx="2654253" cy="5669280"/>
          </a:xfrm>
          <a:prstGeom prst="rect">
            <a:avLst/>
          </a:prstGeom>
          <a:ln w="12700">
            <a:solidFill>
              <a:srgbClr val="D8C9B4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128016"/>
            <a:ext cx="164592" cy="6858000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6400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C0532E"/>
                </a:solidFill>
                <a:latin typeface="Segoe UI"/>
              </a:rPr>
              <a:t>PRODUCCIÓN MUSICAL DEL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504" y="960120"/>
            <a:ext cx="76809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2A2018"/>
                </a:solidFill>
                <a:latin typeface="Georgia"/>
              </a:rPr>
              <a:t>PaProducir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368" y="1874519"/>
            <a:ext cx="2651760" cy="384048"/>
          </a:xfrm>
          <a:prstGeom prst="roundRect">
            <a:avLst>
              <a:gd name="adj" fmla="val 50000"/>
            </a:avLst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EN VIVO · Operativa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" y="2560320"/>
            <a:ext cx="694944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El tablero de tu banda: cada canción con etapas, tareas, letra y acordes.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Local-first + login Google; disco compartido solo entre integrantes.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12 paletas, bilingüe, e instalable como app. El progreso es del grupo.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" y="5943600"/>
            <a:ext cx="6400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C0532E"/>
                </a:solidFill>
                <a:latin typeface="Segoe UI"/>
              </a:rPr>
              <a:t>🔗  paproducir.pages.dev</a:t>
            </a:r>
          </a:p>
        </p:txBody>
      </p:sp>
      <p:pic>
        <p:nvPicPr>
          <p:cNvPr id="35" name="Picture 34" descr="paproduc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3" y="685800"/>
            <a:ext cx="2654253" cy="5669280"/>
          </a:xfrm>
          <a:prstGeom prst="rect">
            <a:avLst/>
          </a:prstGeom>
          <a:ln w="12700">
            <a:solidFill>
              <a:srgbClr val="D8C9B4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128016"/>
            <a:ext cx="164592" cy="6858000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6400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2E6E63"/>
                </a:solidFill>
                <a:latin typeface="Segoe UI"/>
              </a:rPr>
              <a:t>TRUEQUE ENTRE VECINOS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504" y="960120"/>
            <a:ext cx="76809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2A2018"/>
                </a:solidFill>
                <a:latin typeface="Georgia"/>
              </a:rPr>
              <a:t>De Mano en Mano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368" y="1874519"/>
            <a:ext cx="2651760" cy="384048"/>
          </a:xfrm>
          <a:prstGeom prst="roundRect">
            <a:avLst>
              <a:gd name="adj" fmla="val 50000"/>
            </a:avLst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EN VIVO · Prototipo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" y="2560320"/>
            <a:ext cx="694944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Las cosas que ya no usas circulan de mano en mano, sin dinero.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Confianza con rostro: entras avalado por alguien de tu círculo.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Puntos de encuentro públicos donde tu comunidad te ve. Nadie va solo.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" y="5943600"/>
            <a:ext cx="6400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2E6E63"/>
                </a:solidFill>
                <a:latin typeface="Segoe UI"/>
              </a:rPr>
              <a:t>🔗  de-mano-en-mano.pages.dev</a:t>
            </a:r>
          </a:p>
        </p:txBody>
      </p:sp>
      <p:pic>
        <p:nvPicPr>
          <p:cNvPr id="35" name="Picture 34" descr="dem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3" y="685800"/>
            <a:ext cx="2654253" cy="5669280"/>
          </a:xfrm>
          <a:prstGeom prst="rect">
            <a:avLst/>
          </a:prstGeom>
          <a:ln w="12700">
            <a:solidFill>
              <a:srgbClr val="D8C9B4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0" y="128016"/>
            <a:ext cx="164592" cy="6858000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0080" y="640080"/>
            <a:ext cx="73152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300" b="1" i="0">
                <a:solidFill>
                  <a:srgbClr val="8C3A4A"/>
                </a:solidFill>
                <a:latin typeface="Segoe UI"/>
              </a:rPr>
              <a:t>TU BIBLIOTECA, COMPARTIDA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3504" y="960120"/>
            <a:ext cx="76809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4000" b="1" i="0">
                <a:solidFill>
                  <a:srgbClr val="2A2018"/>
                </a:solidFill>
                <a:latin typeface="Georgia"/>
              </a:rPr>
              <a:t>Libracus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8368" y="1874519"/>
            <a:ext cx="2651760" cy="384048"/>
          </a:xfrm>
          <a:prstGeom prst="roundRect">
            <a:avLst>
              <a:gd name="adj" fmla="val 50000"/>
            </a:avLst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12700" bIns="12700"/>
          <a:lstStyle/>
          <a:p>
            <a:pPr algn="ctr"/>
            <a:r>
              <a:rPr sz="1200" b="1">
                <a:solidFill>
                  <a:srgbClr val="FFFFFF"/>
                </a:solidFill>
                <a:latin typeface="Segoe UI"/>
              </a:rPr>
              <a:t>EN VIVO · App funcional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8" y="2560320"/>
            <a:ext cx="6949440" cy="2926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Fotografías el lomo de tus libros y una IA los cataloga por ti.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Login con Google o correo; bibliotecas compartidas y deseos.</a:t>
            </a:r>
          </a:p>
          <a:p>
            <a:pPr algn="l">
              <a:spcBef>
                <a:spcPts val="0"/>
              </a:spcBef>
              <a:spcAft>
                <a:spcPts val="1400"/>
              </a:spcAft>
            </a:pPr>
            <a:r>
              <a:rPr sz="1600" b="0" i="0">
                <a:solidFill>
                  <a:srgbClr val="2A2018"/>
                </a:solidFill>
                <a:latin typeface="Segoe UI"/>
              </a:rPr>
              <a:t>●  Grupos, clubes de lectura e intercambios dentro de tus círculos.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368" y="5943600"/>
            <a:ext cx="6400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400" b="1" i="0">
                <a:solidFill>
                  <a:srgbClr val="8C3A4A"/>
                </a:solidFill>
                <a:latin typeface="Segoe UI"/>
              </a:rPr>
              <a:t>🔗  libracus.pages.dev</a:t>
            </a:r>
          </a:p>
        </p:txBody>
      </p:sp>
      <p:pic>
        <p:nvPicPr>
          <p:cNvPr id="35" name="Picture 34" descr="librac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3" y="685800"/>
            <a:ext cx="2654253" cy="5669280"/>
          </a:xfrm>
          <a:prstGeom prst="rect">
            <a:avLst/>
          </a:prstGeom>
          <a:ln w="12700">
            <a:solidFill>
              <a:srgbClr val="D8C9B4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50292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2A2018"/>
                </a:solidFill>
                <a:latin typeface="Georgia"/>
              </a:rPr>
              <a:t>Estado de la suite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731520" y="1463040"/>
          <a:ext cx="1069848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4572000"/>
                <a:gridCol w="3200400"/>
              </a:tblGrid>
              <a:tr h="627017">
                <a:tc>
                  <a:txBody>
                    <a:bodyPr/>
                    <a:lstStyle/>
                    <a:p>
                      <a:r>
                        <a:rPr b="1" sz="1500">
                          <a:solidFill>
                            <a:srgbClr val="FFFFFF"/>
                          </a:solidFill>
                          <a:latin typeface="Segoe UI"/>
                        </a:rPr>
                        <a:t>App</a:t>
                      </a:r>
                    </a:p>
                  </a:txBody>
                  <a:tcPr>
                    <a:solidFill>
                      <a:srgbClr val="9A3F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500">
                          <a:solidFill>
                            <a:srgbClr val="FFFFFF"/>
                          </a:solidFill>
                          <a:latin typeface="Segoe UI"/>
                        </a:rPr>
                        <a:t>Qué es</a:t>
                      </a:r>
                    </a:p>
                  </a:txBody>
                  <a:tcPr>
                    <a:solidFill>
                      <a:srgbClr val="9A3F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500">
                          <a:solidFill>
                            <a:srgbClr val="FFFFFF"/>
                          </a:solidFill>
                          <a:latin typeface="Segoe UI"/>
                        </a:rPr>
                        <a:t>Estado</a:t>
                      </a:r>
                    </a:p>
                  </a:txBody>
                  <a:tcPr>
                    <a:solidFill>
                      <a:srgbClr val="9A3F22"/>
                    </a:solidFill>
                  </a:tcPr>
                </a:tc>
              </a:tr>
              <a:tr h="627017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Sembremos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Banco de tiempo vecinal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En vivo · ~85% MVP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</a:tr>
              <a:tr h="627017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PaCocinarnos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Recetario de la casa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En vivo · Beta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</a:tr>
              <a:tr h="627017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PaProducir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Producción musical del grupo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En vivo · Operativa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</a:tr>
              <a:tr h="627017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De Mano en Mano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Trueque entre vecinos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En vivo · Prototipo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</a:tr>
              <a:tr h="627017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Libracus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Tu biblioteca, compartida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En vivo · App funcional</a:t>
                      </a:r>
                    </a:p>
                  </a:txBody>
                  <a:tcPr>
                    <a:solidFill>
                      <a:srgbClr val="FFFDF8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r>
                        <a:rPr sz="1350" b="1">
                          <a:solidFill>
                            <a:srgbClr val="2A2018"/>
                          </a:solidFill>
                          <a:latin typeface="Segoe UI"/>
                        </a:rPr>
                        <a:t>Portafolio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Hub de la suite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50" b="0">
                          <a:solidFill>
                            <a:srgbClr val="2A2018"/>
                          </a:solidFill>
                          <a:latin typeface="Segoe UI"/>
                        </a:rPr>
                        <a:t>Publicado</a:t>
                      </a:r>
                    </a:p>
                  </a:txBody>
                  <a:tcPr>
                    <a:solidFill>
                      <a:srgbClr val="FBF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E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46891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93782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40673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87564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234455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281346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328237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75129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22020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468911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5158024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26936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6095847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564758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033670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7502581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7971492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8440404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09315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9378226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9847138" y="0"/>
            <a:ext cx="468912" cy="128016"/>
          </a:xfrm>
          <a:prstGeom prst="rect">
            <a:avLst/>
          </a:prstGeom>
          <a:solidFill>
            <a:srgbClr val="D492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10316049" y="0"/>
            <a:ext cx="468912" cy="128016"/>
          </a:xfrm>
          <a:prstGeom prst="rect">
            <a:avLst/>
          </a:prstGeom>
          <a:solidFill>
            <a:srgbClr val="2E6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ectangle 25"/>
          <p:cNvSpPr/>
          <p:nvPr/>
        </p:nvSpPr>
        <p:spPr>
          <a:xfrm>
            <a:off x="10784960" y="0"/>
            <a:ext cx="468912" cy="128016"/>
          </a:xfrm>
          <a:prstGeom prst="rect">
            <a:avLst/>
          </a:prstGeom>
          <a:solidFill>
            <a:srgbClr val="8C3A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11253872" y="0"/>
            <a:ext cx="468912" cy="128016"/>
          </a:xfrm>
          <a:prstGeom prst="rect">
            <a:avLst/>
          </a:prstGeom>
          <a:solidFill>
            <a:srgbClr val="9A3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11722783" y="0"/>
            <a:ext cx="468912" cy="128016"/>
          </a:xfrm>
          <a:prstGeom prst="rect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31520" y="457200"/>
            <a:ext cx="1060704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3000" b="1" i="0">
                <a:solidFill>
                  <a:srgbClr val="2A2018"/>
                </a:solidFill>
                <a:latin typeface="Georgia"/>
              </a:rPr>
              <a:t>Plan de implementación  ·  parte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1520" y="1508760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Oval 30"/>
          <p:cNvSpPr/>
          <p:nvPr/>
        </p:nvSpPr>
        <p:spPr>
          <a:xfrm>
            <a:off x="914400" y="1764792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1640" y="1636776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Base de la suite — HECHO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Portafolio publicado + botón de instalar (PWA) en las 5 apps, con soporte iPhone.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21040" y="1655064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Listo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21040" y="2057400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Autónomo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31520" y="2734056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Oval 35"/>
          <p:cNvSpPr/>
          <p:nvPr/>
        </p:nvSpPr>
        <p:spPr>
          <a:xfrm>
            <a:off x="914400" y="2990088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91640" y="2862072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Abrir Sembremos a vecinos reales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Conectar correo (Resend) → abrir registro · probar con 3–4 vecinos · verificación mínima.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21040" y="2880360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1–2 sem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21040" y="3282696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Requiere clave Resend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1520" y="3959352"/>
            <a:ext cx="10698480" cy="1078992"/>
          </a:xfrm>
          <a:prstGeom prst="roundRect">
            <a:avLst/>
          </a:prstGeom>
          <a:solidFill>
            <a:srgbClr val="FFFDF8"/>
          </a:solidFill>
          <a:ln w="9525">
            <a:solidFill>
              <a:srgbClr val="E2D5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Oval 40"/>
          <p:cNvSpPr/>
          <p:nvPr/>
        </p:nvSpPr>
        <p:spPr>
          <a:xfrm>
            <a:off x="914400" y="4215384"/>
            <a:ext cx="566928" cy="566928"/>
          </a:xfrm>
          <a:prstGeom prst="ellipse">
            <a:avLst/>
          </a:prstGeom>
          <a:solidFill>
            <a:srgbClr val="C05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sz="1800">
                <a:solidFill>
                  <a:srgbClr val="FFFFFF"/>
                </a:solidFill>
                <a:latin typeface="Georgi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1640" y="4087368"/>
            <a:ext cx="64008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700" b="1" i="0">
                <a:solidFill>
                  <a:srgbClr val="2A2018"/>
                </a:solidFill>
                <a:latin typeface="Segoe UI"/>
              </a:rPr>
              <a:t>Llenar PaCocinarnos</a:t>
            </a:r>
          </a:p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sz="1250" b="0" i="0">
                <a:solidFill>
                  <a:srgbClr val="6E6055"/>
                </a:solidFill>
                <a:latin typeface="Segoe UI"/>
              </a:rPr>
              <a:t>Cargar recetas reales con fotos · definir comunidad (abierta o por invitación).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1040" y="4105656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250" b="1" i="0">
                <a:solidFill>
                  <a:srgbClr val="9A3F22"/>
                </a:solidFill>
                <a:latin typeface="Segoe UI"/>
              </a:rPr>
              <a:t>⏱  1–2 sem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21040" y="4507992"/>
            <a:ext cx="2926080" cy="411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150" b="0" i="1">
                <a:solidFill>
                  <a:srgbClr val="6E6055"/>
                </a:solidFill>
                <a:latin typeface="Segoe UI"/>
              </a:rPr>
              <a:t>Requiere tus recetas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